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83BDB306-C319-4240-9DC4-FFC6513B14E4}" type="datetimeFigureOut">
              <a:rPr lang="ar-IQ" smtClean="0"/>
              <a:t>13/01/1441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DBA376D-C383-4E13-8DB2-8BB020867756}" type="slidenum">
              <a:rPr lang="ar-IQ" smtClean="0"/>
              <a:t>‹#›</a:t>
            </a:fld>
            <a:endParaRPr lang="ar-IQ"/>
          </a:p>
        </p:txBody>
      </p:sp>
    </p:spTree>
    <p:extLst>
      <p:ext uri="{BB962C8B-B14F-4D97-AF65-F5344CB8AC3E}">
        <p14:creationId xmlns:p14="http://schemas.microsoft.com/office/powerpoint/2010/main" val="19092423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3BDB306-C319-4240-9DC4-FFC6513B14E4}" type="datetimeFigureOut">
              <a:rPr lang="ar-IQ" smtClean="0"/>
              <a:t>13/01/1441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DBA376D-C383-4E13-8DB2-8BB020867756}" type="slidenum">
              <a:rPr lang="ar-IQ" smtClean="0"/>
              <a:t>‹#›</a:t>
            </a:fld>
            <a:endParaRPr lang="ar-IQ"/>
          </a:p>
        </p:txBody>
      </p:sp>
    </p:spTree>
    <p:extLst>
      <p:ext uri="{BB962C8B-B14F-4D97-AF65-F5344CB8AC3E}">
        <p14:creationId xmlns:p14="http://schemas.microsoft.com/office/powerpoint/2010/main" val="3093311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3BDB306-C319-4240-9DC4-FFC6513B14E4}" type="datetimeFigureOut">
              <a:rPr lang="ar-IQ" smtClean="0"/>
              <a:t>13/01/1441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DBA376D-C383-4E13-8DB2-8BB020867756}" type="slidenum">
              <a:rPr lang="ar-IQ" smtClean="0"/>
              <a:t>‹#›</a:t>
            </a:fld>
            <a:endParaRPr lang="ar-IQ"/>
          </a:p>
        </p:txBody>
      </p:sp>
    </p:spTree>
    <p:extLst>
      <p:ext uri="{BB962C8B-B14F-4D97-AF65-F5344CB8AC3E}">
        <p14:creationId xmlns:p14="http://schemas.microsoft.com/office/powerpoint/2010/main" val="3222438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83BDB306-C319-4240-9DC4-FFC6513B14E4}" type="datetimeFigureOut">
              <a:rPr lang="ar-IQ" smtClean="0"/>
              <a:t>13/01/1441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DBA376D-C383-4E13-8DB2-8BB020867756}" type="slidenum">
              <a:rPr lang="ar-IQ" smtClean="0"/>
              <a:t>‹#›</a:t>
            </a:fld>
            <a:endParaRPr lang="ar-IQ"/>
          </a:p>
        </p:txBody>
      </p:sp>
    </p:spTree>
    <p:extLst>
      <p:ext uri="{BB962C8B-B14F-4D97-AF65-F5344CB8AC3E}">
        <p14:creationId xmlns:p14="http://schemas.microsoft.com/office/powerpoint/2010/main" val="30536610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BDB306-C319-4240-9DC4-FFC6513B14E4}" type="datetimeFigureOut">
              <a:rPr lang="ar-IQ" smtClean="0"/>
              <a:t>13/01/1441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DBA376D-C383-4E13-8DB2-8BB020867756}" type="slidenum">
              <a:rPr lang="ar-IQ" smtClean="0"/>
              <a:t>‹#›</a:t>
            </a:fld>
            <a:endParaRPr lang="ar-IQ"/>
          </a:p>
        </p:txBody>
      </p:sp>
    </p:spTree>
    <p:extLst>
      <p:ext uri="{BB962C8B-B14F-4D97-AF65-F5344CB8AC3E}">
        <p14:creationId xmlns:p14="http://schemas.microsoft.com/office/powerpoint/2010/main" val="4135381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83BDB306-C319-4240-9DC4-FFC6513B14E4}" type="datetimeFigureOut">
              <a:rPr lang="ar-IQ" smtClean="0"/>
              <a:t>13/01/1441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DBA376D-C383-4E13-8DB2-8BB020867756}" type="slidenum">
              <a:rPr lang="ar-IQ" smtClean="0"/>
              <a:t>‹#›</a:t>
            </a:fld>
            <a:endParaRPr lang="ar-IQ"/>
          </a:p>
        </p:txBody>
      </p:sp>
    </p:spTree>
    <p:extLst>
      <p:ext uri="{BB962C8B-B14F-4D97-AF65-F5344CB8AC3E}">
        <p14:creationId xmlns:p14="http://schemas.microsoft.com/office/powerpoint/2010/main" val="3884422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83BDB306-C319-4240-9DC4-FFC6513B14E4}" type="datetimeFigureOut">
              <a:rPr lang="ar-IQ" smtClean="0"/>
              <a:t>13/01/1441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EDBA376D-C383-4E13-8DB2-8BB020867756}" type="slidenum">
              <a:rPr lang="ar-IQ" smtClean="0"/>
              <a:t>‹#›</a:t>
            </a:fld>
            <a:endParaRPr lang="ar-IQ"/>
          </a:p>
        </p:txBody>
      </p:sp>
    </p:spTree>
    <p:extLst>
      <p:ext uri="{BB962C8B-B14F-4D97-AF65-F5344CB8AC3E}">
        <p14:creationId xmlns:p14="http://schemas.microsoft.com/office/powerpoint/2010/main" val="204269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83BDB306-C319-4240-9DC4-FFC6513B14E4}" type="datetimeFigureOut">
              <a:rPr lang="ar-IQ" smtClean="0"/>
              <a:t>13/01/1441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EDBA376D-C383-4E13-8DB2-8BB020867756}" type="slidenum">
              <a:rPr lang="ar-IQ" smtClean="0"/>
              <a:t>‹#›</a:t>
            </a:fld>
            <a:endParaRPr lang="ar-IQ"/>
          </a:p>
        </p:txBody>
      </p:sp>
    </p:spTree>
    <p:extLst>
      <p:ext uri="{BB962C8B-B14F-4D97-AF65-F5344CB8AC3E}">
        <p14:creationId xmlns:p14="http://schemas.microsoft.com/office/powerpoint/2010/main" val="3194691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BDB306-C319-4240-9DC4-FFC6513B14E4}" type="datetimeFigureOut">
              <a:rPr lang="ar-IQ" smtClean="0"/>
              <a:t>13/01/1441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EDBA376D-C383-4E13-8DB2-8BB020867756}" type="slidenum">
              <a:rPr lang="ar-IQ" smtClean="0"/>
              <a:t>‹#›</a:t>
            </a:fld>
            <a:endParaRPr lang="ar-IQ"/>
          </a:p>
        </p:txBody>
      </p:sp>
    </p:spTree>
    <p:extLst>
      <p:ext uri="{BB962C8B-B14F-4D97-AF65-F5344CB8AC3E}">
        <p14:creationId xmlns:p14="http://schemas.microsoft.com/office/powerpoint/2010/main" val="4057211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3BDB306-C319-4240-9DC4-FFC6513B14E4}" type="datetimeFigureOut">
              <a:rPr lang="ar-IQ" smtClean="0"/>
              <a:t>13/01/1441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DBA376D-C383-4E13-8DB2-8BB020867756}" type="slidenum">
              <a:rPr lang="ar-IQ" smtClean="0"/>
              <a:t>‹#›</a:t>
            </a:fld>
            <a:endParaRPr lang="ar-IQ"/>
          </a:p>
        </p:txBody>
      </p:sp>
    </p:spTree>
    <p:extLst>
      <p:ext uri="{BB962C8B-B14F-4D97-AF65-F5344CB8AC3E}">
        <p14:creationId xmlns:p14="http://schemas.microsoft.com/office/powerpoint/2010/main" val="3572028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3BDB306-C319-4240-9DC4-FFC6513B14E4}" type="datetimeFigureOut">
              <a:rPr lang="ar-IQ" smtClean="0"/>
              <a:t>13/01/1441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DBA376D-C383-4E13-8DB2-8BB020867756}" type="slidenum">
              <a:rPr lang="ar-IQ" smtClean="0"/>
              <a:t>‹#›</a:t>
            </a:fld>
            <a:endParaRPr lang="ar-IQ"/>
          </a:p>
        </p:txBody>
      </p:sp>
    </p:spTree>
    <p:extLst>
      <p:ext uri="{BB962C8B-B14F-4D97-AF65-F5344CB8AC3E}">
        <p14:creationId xmlns:p14="http://schemas.microsoft.com/office/powerpoint/2010/main" val="1795098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3BDB306-C319-4240-9DC4-FFC6513B14E4}" type="datetimeFigureOut">
              <a:rPr lang="ar-IQ" smtClean="0"/>
              <a:t>13/01/1441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DBA376D-C383-4E13-8DB2-8BB020867756}" type="slidenum">
              <a:rPr lang="ar-IQ" smtClean="0"/>
              <a:t>‹#›</a:t>
            </a:fld>
            <a:endParaRPr lang="ar-IQ"/>
          </a:p>
        </p:txBody>
      </p:sp>
    </p:spTree>
    <p:extLst>
      <p:ext uri="{BB962C8B-B14F-4D97-AF65-F5344CB8AC3E}">
        <p14:creationId xmlns:p14="http://schemas.microsoft.com/office/powerpoint/2010/main" val="14499093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07504" y="188640"/>
            <a:ext cx="8856984" cy="6480720"/>
          </a:xfrm>
        </p:spPr>
        <p:txBody>
          <a:bodyPr>
            <a:normAutofit fontScale="92500" lnSpcReduction="20000"/>
          </a:bodyPr>
          <a:lstStyle/>
          <a:p>
            <a:pPr algn="just"/>
            <a:r>
              <a:rPr lang="ar-IQ" b="1" dirty="0" smtClean="0">
                <a:solidFill>
                  <a:schemeClr val="tx1"/>
                </a:solidFill>
              </a:rPr>
              <a:t> </a:t>
            </a:r>
            <a:r>
              <a:rPr lang="ar-IQ" b="1" dirty="0" smtClean="0">
                <a:solidFill>
                  <a:srgbClr val="FF0000"/>
                </a:solidFill>
              </a:rPr>
              <a:t>*</a:t>
            </a:r>
            <a:r>
              <a:rPr lang="ar-IQ" b="1" dirty="0" smtClean="0">
                <a:solidFill>
                  <a:schemeClr val="tx1"/>
                </a:solidFill>
              </a:rPr>
              <a:t> </a:t>
            </a:r>
            <a:r>
              <a:rPr lang="ar-IQ" b="1" dirty="0" smtClean="0">
                <a:solidFill>
                  <a:srgbClr val="FF0000"/>
                </a:solidFill>
              </a:rPr>
              <a:t>المادة(5</a:t>
            </a:r>
            <a:r>
              <a:rPr lang="ar-IQ" b="1" dirty="0">
                <a:solidFill>
                  <a:srgbClr val="FF0000"/>
                </a:solidFill>
              </a:rPr>
              <a:t>) </a:t>
            </a:r>
            <a:r>
              <a:rPr lang="ar-IQ" b="1">
                <a:solidFill>
                  <a:srgbClr val="FF0000"/>
                </a:solidFill>
              </a:rPr>
              <a:t>الحكام </a:t>
            </a:r>
            <a:r>
              <a:rPr lang="ar-IQ" b="1" smtClean="0">
                <a:solidFill>
                  <a:srgbClr val="FF0000"/>
                </a:solidFill>
              </a:rPr>
              <a:t> </a:t>
            </a:r>
            <a:r>
              <a:rPr lang="en-US" b="1" dirty="0" smtClean="0">
                <a:solidFill>
                  <a:srgbClr val="FF0000"/>
                </a:solidFill>
              </a:rPr>
              <a:t>Referees</a:t>
            </a:r>
            <a:endParaRPr lang="en-US" dirty="0">
              <a:solidFill>
                <a:srgbClr val="FF0000"/>
              </a:solidFill>
            </a:endParaRPr>
          </a:p>
          <a:p>
            <a:pPr algn="just"/>
            <a:r>
              <a:rPr lang="ar-IQ" b="1" dirty="0">
                <a:solidFill>
                  <a:srgbClr val="00B0F0"/>
                </a:solidFill>
              </a:rPr>
              <a:t>1- قرارات الحكم </a:t>
            </a:r>
            <a:endParaRPr lang="en-US" dirty="0">
              <a:solidFill>
                <a:srgbClr val="00B0F0"/>
              </a:solidFill>
            </a:endParaRPr>
          </a:p>
          <a:p>
            <a:pPr algn="just"/>
            <a:r>
              <a:rPr lang="ar-IQ" dirty="0">
                <a:solidFill>
                  <a:schemeClr val="tx1"/>
                </a:solidFill>
              </a:rPr>
              <a:t>لا يجوز للحكم تغيير قراره عند إدراكه إنه غير صحيح أو بموجب مشورة من حكم أخر بالمباراة في حال إنه تم استئناف اللعب أو قام الحكم بإطلاق صافرة نهاية الشوط الأول أو الشوط الثاني (بما في ذلك الوقت الاضافي) وقد غادر ميدان اللعب أو أنهى المباراة . </a:t>
            </a:r>
            <a:endParaRPr lang="en-US" dirty="0">
              <a:solidFill>
                <a:schemeClr val="tx1"/>
              </a:solidFill>
            </a:endParaRPr>
          </a:p>
          <a:p>
            <a:pPr algn="just"/>
            <a:r>
              <a:rPr lang="ar-IQ" b="1" dirty="0">
                <a:solidFill>
                  <a:srgbClr val="00B0F0"/>
                </a:solidFill>
              </a:rPr>
              <a:t>2 – نظام مساعدة الحكم بالفيديو ( </a:t>
            </a:r>
            <a:r>
              <a:rPr lang="en-US" b="1" dirty="0">
                <a:solidFill>
                  <a:srgbClr val="00B0F0"/>
                </a:solidFill>
              </a:rPr>
              <a:t>VAR</a:t>
            </a:r>
            <a:r>
              <a:rPr lang="ar-IQ" b="1" dirty="0">
                <a:solidFill>
                  <a:srgbClr val="00B0F0"/>
                </a:solidFill>
              </a:rPr>
              <a:t>)</a:t>
            </a:r>
            <a:endParaRPr lang="en-US" dirty="0">
              <a:solidFill>
                <a:srgbClr val="00B0F0"/>
              </a:solidFill>
            </a:endParaRPr>
          </a:p>
          <a:p>
            <a:pPr algn="just"/>
            <a:r>
              <a:rPr lang="ar-IQ" dirty="0">
                <a:solidFill>
                  <a:schemeClr val="tx1"/>
                </a:solidFill>
              </a:rPr>
              <a:t>- لا يُسمح باعتماد حكام مساعدين بالفيديو (</a:t>
            </a:r>
            <a:r>
              <a:rPr lang="en-US" dirty="0">
                <a:solidFill>
                  <a:schemeClr val="tx1"/>
                </a:solidFill>
              </a:rPr>
              <a:t>VARs </a:t>
            </a:r>
            <a:r>
              <a:rPr lang="ar-IQ" dirty="0">
                <a:solidFill>
                  <a:schemeClr val="tx1"/>
                </a:solidFill>
              </a:rPr>
              <a:t> ) إلا عندما يكون منظم المباراة أو المنافسة قد أستوفى بروتوكول مساعدة الحكم بالفيديو وجميع متطلبات ارسائه . </a:t>
            </a:r>
            <a:endParaRPr lang="en-US" dirty="0">
              <a:solidFill>
                <a:schemeClr val="tx1"/>
              </a:solidFill>
            </a:endParaRPr>
          </a:p>
          <a:p>
            <a:pPr algn="just"/>
            <a:r>
              <a:rPr lang="ar-IQ" dirty="0">
                <a:solidFill>
                  <a:schemeClr val="tx1"/>
                </a:solidFill>
              </a:rPr>
              <a:t>- يمكن اللجوء الى الحكم المساعد بالفيديو فقط بما يلي: </a:t>
            </a:r>
            <a:endParaRPr lang="en-US" dirty="0">
              <a:solidFill>
                <a:schemeClr val="tx1"/>
              </a:solidFill>
            </a:endParaRPr>
          </a:p>
          <a:p>
            <a:pPr lvl="0" algn="just"/>
            <a:r>
              <a:rPr lang="ar-IQ" dirty="0" smtClean="0">
                <a:solidFill>
                  <a:schemeClr val="tx1"/>
                </a:solidFill>
              </a:rPr>
              <a:t>أ- تسجيل </a:t>
            </a:r>
            <a:r>
              <a:rPr lang="ar-IQ" dirty="0">
                <a:solidFill>
                  <a:schemeClr val="tx1"/>
                </a:solidFill>
              </a:rPr>
              <a:t>هدف من عدمه . </a:t>
            </a:r>
            <a:endParaRPr lang="en-US" dirty="0">
              <a:solidFill>
                <a:schemeClr val="tx1"/>
              </a:solidFill>
            </a:endParaRPr>
          </a:p>
          <a:p>
            <a:pPr lvl="0" algn="just"/>
            <a:r>
              <a:rPr lang="ar-IQ" dirty="0" smtClean="0">
                <a:solidFill>
                  <a:schemeClr val="tx1"/>
                </a:solidFill>
              </a:rPr>
              <a:t>ب- ركلة </a:t>
            </a:r>
            <a:r>
              <a:rPr lang="ar-IQ" dirty="0">
                <a:solidFill>
                  <a:schemeClr val="tx1"/>
                </a:solidFill>
              </a:rPr>
              <a:t>جزاء من عدمها . </a:t>
            </a:r>
            <a:endParaRPr lang="en-US" dirty="0">
              <a:solidFill>
                <a:schemeClr val="tx1"/>
              </a:solidFill>
            </a:endParaRPr>
          </a:p>
          <a:p>
            <a:pPr lvl="0" algn="just"/>
            <a:r>
              <a:rPr lang="ar-IQ" dirty="0" smtClean="0">
                <a:solidFill>
                  <a:schemeClr val="tx1"/>
                </a:solidFill>
              </a:rPr>
              <a:t>ج- إشهار </a:t>
            </a:r>
            <a:r>
              <a:rPr lang="ar-IQ" dirty="0">
                <a:solidFill>
                  <a:schemeClr val="tx1"/>
                </a:solidFill>
              </a:rPr>
              <a:t>بطاقة حمراء مباشرة (ليس </a:t>
            </a:r>
            <a:r>
              <a:rPr lang="ar-IQ" dirty="0" smtClean="0">
                <a:solidFill>
                  <a:schemeClr val="tx1"/>
                </a:solidFill>
              </a:rPr>
              <a:t>الإنذار </a:t>
            </a:r>
            <a:r>
              <a:rPr lang="ar-IQ" dirty="0">
                <a:solidFill>
                  <a:schemeClr val="tx1"/>
                </a:solidFill>
              </a:rPr>
              <a:t>الثاني)</a:t>
            </a:r>
            <a:endParaRPr lang="en-US" dirty="0">
              <a:solidFill>
                <a:schemeClr val="tx1"/>
              </a:solidFill>
            </a:endParaRPr>
          </a:p>
          <a:p>
            <a:pPr lvl="0" algn="just"/>
            <a:r>
              <a:rPr lang="ar-IQ" dirty="0" smtClean="0">
                <a:solidFill>
                  <a:schemeClr val="tx1"/>
                </a:solidFill>
              </a:rPr>
              <a:t>د- خطأ </a:t>
            </a:r>
            <a:r>
              <a:rPr lang="ar-IQ" dirty="0">
                <a:solidFill>
                  <a:schemeClr val="tx1"/>
                </a:solidFill>
              </a:rPr>
              <a:t>في تحديد الهوية عندما ينذر الحكم لاعباً أو طرده .</a:t>
            </a:r>
            <a:endParaRPr lang="en-US" dirty="0">
              <a:solidFill>
                <a:schemeClr val="tx1"/>
              </a:solidFill>
            </a:endParaRPr>
          </a:p>
          <a:p>
            <a:pPr algn="just"/>
            <a:endParaRPr lang="ar-IQ" dirty="0">
              <a:solidFill>
                <a:schemeClr val="tx1"/>
              </a:solidFill>
            </a:endParaRPr>
          </a:p>
        </p:txBody>
      </p:sp>
    </p:spTree>
    <p:extLst>
      <p:ext uri="{BB962C8B-B14F-4D97-AF65-F5344CB8AC3E}">
        <p14:creationId xmlns:p14="http://schemas.microsoft.com/office/powerpoint/2010/main" val="2442598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188640"/>
            <a:ext cx="8784976" cy="6480720"/>
          </a:xfrm>
        </p:spPr>
        <p:txBody>
          <a:bodyPr>
            <a:normAutofit fontScale="92500" lnSpcReduction="10000"/>
          </a:bodyPr>
          <a:lstStyle/>
          <a:p>
            <a:pPr marL="0" indent="0" algn="just">
              <a:buNone/>
            </a:pPr>
            <a:r>
              <a:rPr lang="ar-IQ" dirty="0" smtClean="0"/>
              <a:t> </a:t>
            </a:r>
            <a:r>
              <a:rPr lang="ar-IQ" b="1" dirty="0">
                <a:solidFill>
                  <a:srgbClr val="00B0F0"/>
                </a:solidFill>
              </a:rPr>
              <a:t>3- الاجراءات الانضباطية </a:t>
            </a:r>
            <a:endParaRPr lang="en-US" dirty="0">
              <a:solidFill>
                <a:srgbClr val="00B0F0"/>
              </a:solidFill>
            </a:endParaRPr>
          </a:p>
          <a:p>
            <a:pPr marL="0" indent="0" algn="just">
              <a:buNone/>
            </a:pPr>
            <a:r>
              <a:rPr lang="ar-IQ" dirty="0"/>
              <a:t>- يعاقب المخالفة الأكثر شدة ، عندما ترتكب أكثر من مخالفة واحدة في نفس التوقيت . </a:t>
            </a:r>
            <a:endParaRPr lang="en-US" dirty="0"/>
          </a:p>
          <a:p>
            <a:pPr marL="0" indent="0" algn="just">
              <a:buNone/>
            </a:pPr>
            <a:r>
              <a:rPr lang="ar-IQ" dirty="0"/>
              <a:t>- لديه سلطة إشهار البطاقات الصفراء والبطاقات الحمراء من توقيت الدخول الى ميدان اللعب عند بداية المباراة الى ما بعد انتهاء المباراة ، بما في ذلك فترات استراحة ما بين شوطي المباراة والأوقات الإضافية والركلات الترجيحية من علامة الجزاء .</a:t>
            </a:r>
            <a:endParaRPr lang="en-US" dirty="0"/>
          </a:p>
          <a:p>
            <a:pPr marL="0" indent="0" algn="just">
              <a:buNone/>
            </a:pPr>
            <a:r>
              <a:rPr lang="ar-IQ" dirty="0"/>
              <a:t>وفي حال قبل الدخول الى ميدان اللعب عند بداية المباراة ، ارتكب لاعب ما مخالفة تستوجب الطرد ، لدى الحكم السلطة في منع اللاعب من المشاركة في المباراة  وسيقوم الحكم برفع تقرير بشان أي سوء سلوك أخر .</a:t>
            </a:r>
            <a:endParaRPr lang="en-US" dirty="0"/>
          </a:p>
          <a:p>
            <a:pPr marL="0" indent="0" algn="just">
              <a:buNone/>
            </a:pPr>
            <a:r>
              <a:rPr lang="ar-IQ" dirty="0"/>
              <a:t>- اتخاذ إجراءات ضد المسؤولين والإداريين الذين لا يلتزمون بالسلوك السليم والمنضبط ويجوز له إشهار البطاقات الصفراء والحمراء لأعضاء الجهازين الإداري والفني . </a:t>
            </a:r>
          </a:p>
        </p:txBody>
      </p:sp>
    </p:spTree>
    <p:extLst>
      <p:ext uri="{BB962C8B-B14F-4D97-AF65-F5344CB8AC3E}">
        <p14:creationId xmlns:p14="http://schemas.microsoft.com/office/powerpoint/2010/main" val="20083633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88640"/>
            <a:ext cx="8856984" cy="6552728"/>
          </a:xfrm>
        </p:spPr>
        <p:txBody>
          <a:bodyPr>
            <a:normAutofit fontScale="77500" lnSpcReduction="20000"/>
          </a:bodyPr>
          <a:lstStyle/>
          <a:p>
            <a:pPr marL="0" indent="0" algn="just">
              <a:buNone/>
            </a:pPr>
            <a:r>
              <a:rPr lang="ar-IQ" b="1" dirty="0" smtClean="0">
                <a:solidFill>
                  <a:srgbClr val="0070C0"/>
                </a:solidFill>
                <a:effectLst/>
                <a:latin typeface="Times New Roman"/>
                <a:ea typeface="Times New Roman"/>
                <a:cs typeface="Simplified Arabic"/>
              </a:rPr>
              <a:t>4- الإصابات </a:t>
            </a:r>
            <a:endParaRPr lang="en-US"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يسمح بمواصلة اللعب حتى تصبح الكرة خارج اللعب في حال أن الإصابة طفيفة للاعب . </a:t>
            </a:r>
            <a:endParaRPr lang="en-US"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يوقف اللعب في حال أن اللاعب يعاني من إصابة حادة مع ضمان أن اللاعب قد تم إخراجه من ميدان اللعب ، لا يجوز علاج اللاعب المصاب في ميدان اللعب ويجوز له معاودة الدخول الى ميدان اللعب بعد استئناف اللعب عندما تكون الكرة في اللعب يجب معاودة الدخول من خط التماس ولكن في حال أن الكرة خارج اللعب ، يجوز له معاودة الدخول من عند أي خط فاصل أخر ، </a:t>
            </a:r>
            <a:r>
              <a:rPr lang="ar-IQ" b="1" dirty="0" smtClean="0">
                <a:solidFill>
                  <a:srgbClr val="000000"/>
                </a:solidFill>
                <a:effectLst/>
                <a:latin typeface="Times New Roman"/>
                <a:ea typeface="Times New Roman"/>
                <a:cs typeface="Simplified Arabic"/>
              </a:rPr>
              <a:t>أما الاستثناءات عن ضرورة مغادرة ميدان اللعب هي :</a:t>
            </a:r>
            <a:r>
              <a:rPr lang="ar-IQ" sz="3600" dirty="0" smtClean="0">
                <a:solidFill>
                  <a:srgbClr val="000000"/>
                </a:solidFill>
                <a:effectLst/>
                <a:latin typeface="Times New Roman"/>
                <a:ea typeface="Times New Roman"/>
                <a:cs typeface="Simplified Arabic"/>
              </a:rPr>
              <a:t> </a:t>
            </a:r>
            <a:endParaRPr lang="en-US"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إصابة حارس المرمى  </a:t>
            </a:r>
            <a:endParaRPr lang="en-US"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اصطدام لاعبين من نفس الفريق وبحاجة الى عناية . </a:t>
            </a:r>
            <a:endParaRPr lang="en-US"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وقوع إصابة خطرة . </a:t>
            </a:r>
            <a:endParaRPr lang="en-US"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عند إصابة لاعب نتيجة مخالفة بدنية حصل على أثرها اللاعب المنافس على إنذار أو طرد  </a:t>
            </a:r>
            <a:endParaRPr lang="en-US"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ضمان مغادرة أي لاعب ينزف لميدان اللعب . </a:t>
            </a:r>
            <a:endParaRPr lang="en-US" dirty="0" smtClean="0">
              <a:effectLst/>
              <a:latin typeface="Times New Roman"/>
              <a:ea typeface="Times New Roman"/>
              <a:cs typeface="Simplified Arabic"/>
            </a:endParaRPr>
          </a:p>
          <a:p>
            <a:pPr marL="0" indent="0" algn="just">
              <a:buNone/>
            </a:pPr>
            <a:r>
              <a:rPr lang="ar-IQ" dirty="0" smtClean="0">
                <a:solidFill>
                  <a:srgbClr val="000000"/>
                </a:solidFill>
                <a:effectLst/>
                <a:latin typeface="Times New Roman"/>
                <a:ea typeface="Times New Roman"/>
                <a:cs typeface="Simplified Arabic"/>
              </a:rPr>
              <a:t>- في حال قيام الحكم بالسماح للطبيب أو حاملي النقالة بالدخول الى ميدان اللعب ، يجب أن يغادر اللاعب على هذه النقالة أو سيراً على الأقدام ، في حال عدم امتثال اللاعب بذلك ، يجب إنذاره نظير سلوكه غير الرياضي . </a:t>
            </a:r>
            <a:endParaRPr lang="en-US" dirty="0">
              <a:effectLst/>
              <a:latin typeface="Times New Roman"/>
              <a:ea typeface="Times New Roman"/>
              <a:cs typeface="Simplified Arabic"/>
            </a:endParaRPr>
          </a:p>
        </p:txBody>
      </p:sp>
    </p:spTree>
    <p:extLst>
      <p:ext uri="{BB962C8B-B14F-4D97-AF65-F5344CB8AC3E}">
        <p14:creationId xmlns:p14="http://schemas.microsoft.com/office/powerpoint/2010/main" val="2235383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116632"/>
            <a:ext cx="8784976" cy="6552728"/>
          </a:xfrm>
        </p:spPr>
        <p:txBody>
          <a:bodyPr>
            <a:noAutofit/>
          </a:bodyPr>
          <a:lstStyle/>
          <a:p>
            <a:pPr marL="0" indent="0" algn="just">
              <a:buNone/>
            </a:pPr>
            <a:r>
              <a:rPr lang="ar-IQ" sz="2800" b="1" dirty="0" smtClean="0">
                <a:solidFill>
                  <a:srgbClr val="0070C0"/>
                </a:solidFill>
                <a:effectLst/>
                <a:latin typeface="Times New Roman"/>
                <a:ea typeface="Times New Roman"/>
                <a:cs typeface="Simplified Arabic"/>
              </a:rPr>
              <a:t>5- التدخل الخارجي </a:t>
            </a:r>
            <a:endParaRPr lang="en-US" sz="2800" dirty="0" smtClean="0">
              <a:effectLst/>
              <a:latin typeface="Times New Roman"/>
              <a:ea typeface="Times New Roman"/>
              <a:cs typeface="Simplified Arabic"/>
            </a:endParaRPr>
          </a:p>
          <a:p>
            <a:pPr marL="0" indent="0" algn="just">
              <a:buNone/>
            </a:pPr>
            <a:r>
              <a:rPr lang="ar-IQ" sz="2800" dirty="0" smtClean="0">
                <a:solidFill>
                  <a:srgbClr val="000000"/>
                </a:solidFill>
                <a:effectLst/>
                <a:latin typeface="Times New Roman"/>
                <a:ea typeface="Times New Roman"/>
                <a:cs typeface="Simplified Arabic"/>
              </a:rPr>
              <a:t>- إيقاف أو تعليق أو الغاء المباراة نتيجة لأي انتهاكات لقوانين اللعبة أو بسبب تدخل خارجي ، على سبيل المثال في حال : </a:t>
            </a:r>
            <a:endParaRPr lang="en-US" sz="2800" dirty="0" smtClean="0">
              <a:effectLst/>
              <a:latin typeface="Times New Roman"/>
              <a:ea typeface="Times New Roman"/>
              <a:cs typeface="Simplified Arabic"/>
            </a:endParaRPr>
          </a:p>
          <a:p>
            <a:pPr marL="0" indent="0" algn="just">
              <a:buNone/>
            </a:pPr>
            <a:r>
              <a:rPr lang="ar-IQ" sz="2800" dirty="0" smtClean="0">
                <a:solidFill>
                  <a:srgbClr val="000000"/>
                </a:solidFill>
                <a:effectLst/>
                <a:latin typeface="Times New Roman"/>
                <a:ea typeface="Times New Roman"/>
                <a:cs typeface="Simplified Arabic"/>
              </a:rPr>
              <a:t>- عدم كفاية الإضاءة . </a:t>
            </a:r>
            <a:endParaRPr lang="en-US" sz="2800" dirty="0" smtClean="0">
              <a:effectLst/>
              <a:latin typeface="Times New Roman"/>
              <a:ea typeface="Times New Roman"/>
              <a:cs typeface="Simplified Arabic"/>
            </a:endParaRPr>
          </a:p>
          <a:p>
            <a:pPr marL="0" indent="0" algn="just">
              <a:buNone/>
            </a:pPr>
            <a:r>
              <a:rPr lang="ar-IQ" sz="2800" dirty="0" smtClean="0">
                <a:solidFill>
                  <a:srgbClr val="000000"/>
                </a:solidFill>
                <a:effectLst/>
                <a:latin typeface="Times New Roman"/>
                <a:ea typeface="Times New Roman"/>
                <a:cs typeface="Simplified Arabic"/>
              </a:rPr>
              <a:t>- اصطدام شيء ما تم القاؤه من قبل أحد الجماهير بأحد حكام المباراة أو لاعب ما أو أداري بالفريق .</a:t>
            </a:r>
            <a:endParaRPr lang="en-US" sz="2800" dirty="0" smtClean="0">
              <a:effectLst/>
              <a:latin typeface="Times New Roman"/>
              <a:ea typeface="Times New Roman"/>
              <a:cs typeface="Simplified Arabic"/>
            </a:endParaRPr>
          </a:p>
          <a:p>
            <a:pPr marL="0" indent="0" algn="just">
              <a:buNone/>
            </a:pPr>
            <a:r>
              <a:rPr lang="ar-IQ" sz="2800" dirty="0" smtClean="0">
                <a:solidFill>
                  <a:srgbClr val="000000"/>
                </a:solidFill>
                <a:effectLst/>
                <a:latin typeface="Times New Roman"/>
                <a:ea typeface="Times New Roman"/>
                <a:cs typeface="Simplified Arabic"/>
              </a:rPr>
              <a:t>- قيام أحد الجماهير باستخدام صافرة تتداخل مع مجريات اللعب ، يتم إيقاف اللعب ثم استئنافه بإسقاط الكرة .</a:t>
            </a:r>
            <a:endParaRPr lang="en-US" sz="2800" dirty="0" smtClean="0">
              <a:effectLst/>
              <a:latin typeface="Times New Roman"/>
              <a:ea typeface="Times New Roman"/>
              <a:cs typeface="Simplified Arabic"/>
            </a:endParaRPr>
          </a:p>
          <a:p>
            <a:pPr marL="0" indent="0" algn="just">
              <a:buNone/>
            </a:pPr>
            <a:r>
              <a:rPr lang="ar-IQ" sz="2800" dirty="0" smtClean="0">
                <a:solidFill>
                  <a:srgbClr val="000000"/>
                </a:solidFill>
                <a:effectLst/>
                <a:latin typeface="Times New Roman"/>
                <a:ea typeface="Times New Roman"/>
                <a:cs typeface="Simplified Arabic"/>
              </a:rPr>
              <a:t>- دخول كرة إضافية أو شيء أخر أو حيوان الى ميدان اللعب اثناء المباراة يجب على الحكم القيام بإيقاف اللعب (واستئنافه </a:t>
            </a:r>
            <a:r>
              <a:rPr lang="ar-IQ" sz="2800" dirty="0" smtClean="0">
                <a:effectLst/>
                <a:latin typeface="Times New Roman"/>
                <a:ea typeface="Times New Roman"/>
                <a:cs typeface="Simplified Arabic"/>
              </a:rPr>
              <a:t>بإسقاط الكرة) فقط في حال أن هذا الأمر يتداخل مع مجريات اللعب </a:t>
            </a:r>
            <a:r>
              <a:rPr lang="ar-IQ" sz="2800" dirty="0" smtClean="0">
                <a:solidFill>
                  <a:srgbClr val="000000"/>
                </a:solidFill>
                <a:effectLst/>
                <a:latin typeface="Times New Roman"/>
                <a:ea typeface="Times New Roman"/>
                <a:cs typeface="Simplified Arabic"/>
              </a:rPr>
              <a:t>والسماح بمواصلة اللعب في حال عدم التداخل في اللعب مع إخراجه من ميدان اللعب في أقرب فرصة ممكنة . </a:t>
            </a:r>
            <a:endParaRPr lang="en-US" sz="2800" dirty="0" smtClean="0">
              <a:effectLst/>
              <a:latin typeface="Times New Roman"/>
              <a:ea typeface="Times New Roman"/>
              <a:cs typeface="Simplified Arabic"/>
            </a:endParaRPr>
          </a:p>
          <a:p>
            <a:pPr marL="0" indent="0" algn="just">
              <a:buNone/>
            </a:pPr>
            <a:r>
              <a:rPr lang="ar-IQ" b="1" dirty="0" smtClean="0">
                <a:solidFill>
                  <a:srgbClr val="000000"/>
                </a:solidFill>
                <a:effectLst/>
                <a:latin typeface="Times New Roman"/>
                <a:ea typeface="Times New Roman"/>
                <a:cs typeface="Simplified Arabic"/>
              </a:rPr>
              <a:t> </a:t>
            </a:r>
            <a:endParaRPr lang="en-US" sz="2800" dirty="0" smtClean="0">
              <a:effectLst/>
              <a:latin typeface="Times New Roman"/>
              <a:ea typeface="Times New Roman"/>
              <a:cs typeface="Simplified Arabic"/>
            </a:endParaRPr>
          </a:p>
          <a:p>
            <a:pPr marL="0" indent="0" algn="just">
              <a:buNone/>
            </a:pPr>
            <a:r>
              <a:rPr lang="ar-IQ" b="1" dirty="0" smtClean="0">
                <a:solidFill>
                  <a:srgbClr val="C00000"/>
                </a:solidFill>
                <a:effectLst/>
                <a:latin typeface="Times New Roman"/>
                <a:ea typeface="Times New Roman"/>
                <a:cs typeface="Simplified Arabic"/>
              </a:rPr>
              <a:t> </a:t>
            </a:r>
            <a:endParaRPr lang="en-US" sz="2800" dirty="0" smtClean="0">
              <a:effectLst/>
              <a:latin typeface="Times New Roman"/>
              <a:ea typeface="Times New Roman"/>
              <a:cs typeface="Simplified Arabic"/>
            </a:endParaRPr>
          </a:p>
          <a:p>
            <a:pPr marL="0" indent="0" algn="just">
              <a:buNone/>
            </a:pPr>
            <a:r>
              <a:rPr lang="ar-IQ" b="1" dirty="0" smtClean="0">
                <a:solidFill>
                  <a:srgbClr val="C00000"/>
                </a:solidFill>
                <a:effectLst/>
                <a:latin typeface="Times New Roman"/>
                <a:ea typeface="Times New Roman"/>
                <a:cs typeface="Simplified Arabic"/>
              </a:rPr>
              <a:t> </a:t>
            </a:r>
            <a:endParaRPr lang="en-US" sz="2800" dirty="0" smtClean="0">
              <a:effectLst/>
              <a:latin typeface="Times New Roman"/>
              <a:ea typeface="Times New Roman"/>
              <a:cs typeface="Simplified Arabic"/>
            </a:endParaRPr>
          </a:p>
          <a:p>
            <a:pPr marL="0" indent="0">
              <a:buNone/>
            </a:pPr>
            <a:endParaRPr lang="ar-IQ" sz="2800" dirty="0"/>
          </a:p>
        </p:txBody>
      </p:sp>
    </p:spTree>
    <p:extLst>
      <p:ext uri="{BB962C8B-B14F-4D97-AF65-F5344CB8AC3E}">
        <p14:creationId xmlns:p14="http://schemas.microsoft.com/office/powerpoint/2010/main" val="32860036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88640"/>
            <a:ext cx="8928992" cy="6552728"/>
          </a:xfrm>
        </p:spPr>
        <p:txBody>
          <a:bodyPr>
            <a:normAutofit fontScale="70000" lnSpcReduction="20000"/>
          </a:bodyPr>
          <a:lstStyle/>
          <a:p>
            <a:pPr marL="0" indent="0" algn="just">
              <a:buNone/>
            </a:pPr>
            <a:r>
              <a:rPr lang="ar-IQ" sz="3600" b="1" dirty="0">
                <a:solidFill>
                  <a:srgbClr val="C00000"/>
                </a:solidFill>
                <a:latin typeface="Times New Roman"/>
                <a:ea typeface="Times New Roman"/>
                <a:cs typeface="Simplified Arabic"/>
              </a:rPr>
              <a:t>المادة(6) الحكام الآخرون </a:t>
            </a:r>
            <a:r>
              <a:rPr lang="en-US" sz="3600" b="1" dirty="0">
                <a:solidFill>
                  <a:srgbClr val="C00000"/>
                </a:solidFill>
                <a:latin typeface="Simplified Arabic"/>
                <a:ea typeface="Times New Roman"/>
                <a:cs typeface="Simplified Arabic"/>
              </a:rPr>
              <a:t>The other referees</a:t>
            </a:r>
            <a:endParaRPr lang="en-US" dirty="0">
              <a:latin typeface="Times New Roman"/>
              <a:ea typeface="Times New Roman"/>
              <a:cs typeface="Simplified Arabic"/>
            </a:endParaRPr>
          </a:p>
          <a:p>
            <a:pPr marL="0" indent="0" algn="just">
              <a:buNone/>
            </a:pPr>
            <a:r>
              <a:rPr lang="ar-IQ" dirty="0">
                <a:solidFill>
                  <a:srgbClr val="000000"/>
                </a:solidFill>
                <a:latin typeface="Times New Roman"/>
                <a:ea typeface="Times New Roman"/>
                <a:cs typeface="Simplified Arabic"/>
              </a:rPr>
              <a:t>يجوز تعيين حكام آخرين بالمباراة ( حكمين مساعدين ، الحكم الرابع ، حكمين مساعدين إضافيين ، حكم مساعد احتياطي ) </a:t>
            </a:r>
            <a:r>
              <a:rPr lang="ar-IQ" dirty="0">
                <a:latin typeface="Times New Roman"/>
                <a:ea typeface="Times New Roman"/>
                <a:cs typeface="Simplified Arabic"/>
              </a:rPr>
              <a:t>. </a:t>
            </a:r>
            <a:endParaRPr lang="en-US" dirty="0">
              <a:latin typeface="Times New Roman"/>
              <a:ea typeface="Times New Roman"/>
              <a:cs typeface="Simplified Arabic"/>
            </a:endParaRPr>
          </a:p>
          <a:p>
            <a:pPr marL="0" indent="0" algn="just">
              <a:buNone/>
            </a:pPr>
            <a:r>
              <a:rPr lang="ar-IQ" dirty="0" smtClean="0">
                <a:solidFill>
                  <a:srgbClr val="000000"/>
                </a:solidFill>
                <a:latin typeface="Times New Roman"/>
                <a:ea typeface="Times New Roman"/>
                <a:cs typeface="Simplified Arabic"/>
              </a:rPr>
              <a:t>- يعمل </a:t>
            </a:r>
            <a:r>
              <a:rPr lang="ar-IQ" dirty="0">
                <a:solidFill>
                  <a:srgbClr val="000000"/>
                </a:solidFill>
                <a:latin typeface="Times New Roman"/>
                <a:ea typeface="Times New Roman"/>
                <a:cs typeface="Simplified Arabic"/>
              </a:rPr>
              <a:t>الحكام الآخرون تحت إشراف وتوجيهات الحكم ، ويقوم حكام المباراة الآخرون بمساعدة الحكم في تفقد ميدان اللعب والكرات ومعدات اللاعبين (يتضمن ذلك المشكلات التي يتم حلها) والاحتفاظ بسجلات التوقيتات والأهداف وسوء السلوك ... الخ  . </a:t>
            </a:r>
            <a:endParaRPr lang="en-US" dirty="0">
              <a:latin typeface="Times New Roman"/>
              <a:ea typeface="Times New Roman"/>
              <a:cs typeface="Simplified Arabic"/>
            </a:endParaRPr>
          </a:p>
          <a:p>
            <a:pPr marL="0" indent="0" algn="just">
              <a:buNone/>
            </a:pPr>
            <a:r>
              <a:rPr lang="ar-IQ" dirty="0" smtClean="0">
                <a:solidFill>
                  <a:srgbClr val="000000"/>
                </a:solidFill>
                <a:latin typeface="Times New Roman"/>
                <a:ea typeface="Times New Roman"/>
                <a:cs typeface="Simplified Arabic"/>
              </a:rPr>
              <a:t>- يجب </a:t>
            </a:r>
            <a:r>
              <a:rPr lang="ar-IQ" dirty="0">
                <a:solidFill>
                  <a:srgbClr val="000000"/>
                </a:solidFill>
                <a:latin typeface="Times New Roman"/>
                <a:ea typeface="Times New Roman"/>
                <a:cs typeface="Simplified Arabic"/>
              </a:rPr>
              <a:t>أن تنص قوانين المسابقة بوضوح على من سيحل محل الحكم الذي ليس بمقدوره بدء أو مواصلة وإي تغييرات مرتبطة بذلك ، على وجه التحديد ، يجب أن توضح ما إذا كان الحكم غير قادر على المواصلة ، إن من سيحل محله هو الحكم الرابع أو الحكم المساعد الأكثر خبرة أو الحكم المساعد الإضافي الأكثر خبرة . </a:t>
            </a:r>
            <a:endParaRPr lang="en-US" dirty="0">
              <a:latin typeface="Times New Roman"/>
              <a:ea typeface="Times New Roman"/>
              <a:cs typeface="Simplified Arabic"/>
            </a:endParaRPr>
          </a:p>
          <a:p>
            <a:pPr marL="0" indent="0" algn="just">
              <a:buNone/>
            </a:pPr>
            <a:r>
              <a:rPr lang="ar-IQ" b="1" dirty="0">
                <a:solidFill>
                  <a:srgbClr val="0070C0"/>
                </a:solidFill>
                <a:latin typeface="Times New Roman"/>
                <a:ea typeface="Times New Roman"/>
                <a:cs typeface="Simplified Arabic"/>
              </a:rPr>
              <a:t>1-الحكام المساعدون </a:t>
            </a:r>
            <a:endParaRPr lang="en-US" dirty="0">
              <a:latin typeface="Times New Roman"/>
              <a:ea typeface="Times New Roman"/>
              <a:cs typeface="Simplified Arabic"/>
            </a:endParaRPr>
          </a:p>
          <a:p>
            <a:pPr marL="0" indent="0" algn="just">
              <a:buNone/>
            </a:pPr>
            <a:r>
              <a:rPr lang="ar-IQ" dirty="0">
                <a:solidFill>
                  <a:srgbClr val="000000"/>
                </a:solidFill>
                <a:latin typeface="Times New Roman"/>
                <a:ea typeface="Times New Roman"/>
                <a:cs typeface="Simplified Arabic"/>
              </a:rPr>
              <a:t>يقومون بالإشارة الى :</a:t>
            </a:r>
            <a:endParaRPr lang="en-US" dirty="0">
              <a:latin typeface="Times New Roman"/>
              <a:ea typeface="Times New Roman"/>
              <a:cs typeface="Simplified Arabic"/>
            </a:endParaRPr>
          </a:p>
          <a:p>
            <a:pPr marL="0" indent="0" algn="just">
              <a:buNone/>
            </a:pPr>
            <a:r>
              <a:rPr lang="ar-IQ" dirty="0">
                <a:solidFill>
                  <a:srgbClr val="000000"/>
                </a:solidFill>
                <a:latin typeface="Times New Roman"/>
                <a:ea typeface="Times New Roman"/>
                <a:cs typeface="Simplified Arabic"/>
              </a:rPr>
              <a:t>- مغادرة الكرة بأكملها الميدان وأي الفريقين يستحق ركلة ركنية أو ركلة مرمى أو رمية تماس . </a:t>
            </a:r>
            <a:endParaRPr lang="en-US" dirty="0">
              <a:latin typeface="Times New Roman"/>
              <a:ea typeface="Times New Roman"/>
              <a:cs typeface="Simplified Arabic"/>
            </a:endParaRPr>
          </a:p>
          <a:p>
            <a:pPr marL="0" indent="0" algn="just">
              <a:buNone/>
            </a:pPr>
            <a:r>
              <a:rPr lang="ar-IQ" dirty="0">
                <a:solidFill>
                  <a:srgbClr val="000000"/>
                </a:solidFill>
                <a:latin typeface="Times New Roman"/>
                <a:ea typeface="Times New Roman"/>
                <a:cs typeface="Simplified Arabic"/>
              </a:rPr>
              <a:t>- تواجد لاعب في موقف تسلل يمكن معاقبته . </a:t>
            </a:r>
            <a:endParaRPr lang="en-US" dirty="0">
              <a:latin typeface="Times New Roman"/>
              <a:ea typeface="Times New Roman"/>
              <a:cs typeface="Simplified Arabic"/>
            </a:endParaRPr>
          </a:p>
          <a:p>
            <a:pPr marL="0" indent="0" algn="just">
              <a:buNone/>
            </a:pPr>
            <a:r>
              <a:rPr lang="ar-IQ" dirty="0">
                <a:solidFill>
                  <a:srgbClr val="000000"/>
                </a:solidFill>
                <a:latin typeface="Times New Roman"/>
                <a:ea typeface="Times New Roman"/>
                <a:cs typeface="Simplified Arabic"/>
              </a:rPr>
              <a:t>- إجراء تبديل . </a:t>
            </a:r>
            <a:endParaRPr lang="en-US" dirty="0">
              <a:latin typeface="Times New Roman"/>
              <a:ea typeface="Times New Roman"/>
              <a:cs typeface="Simplified Arabic"/>
            </a:endParaRPr>
          </a:p>
          <a:p>
            <a:pPr marL="0" indent="0" algn="just">
              <a:buNone/>
            </a:pPr>
            <a:r>
              <a:rPr lang="ar-IQ" dirty="0">
                <a:solidFill>
                  <a:srgbClr val="000000"/>
                </a:solidFill>
                <a:latin typeface="Times New Roman"/>
                <a:ea typeface="Times New Roman"/>
                <a:cs typeface="Simplified Arabic"/>
              </a:rPr>
              <a:t>- اثناء ركلات الجزاء , تحرك حارس المرمى عن خط المرمى قبل ركل الكرة وفي حال ما إذا عبرت الكرة خط المرمى ، في حال تعيين حكام مساعدين إضافيين ، يتمركز الحكم المساعد موازياً لعلامة الجزاء . </a:t>
            </a:r>
            <a:endParaRPr lang="en-US" dirty="0">
              <a:latin typeface="Times New Roman"/>
              <a:ea typeface="Times New Roman"/>
              <a:cs typeface="Simplified Arabic"/>
            </a:endParaRPr>
          </a:p>
          <a:p>
            <a:pPr marL="0" indent="0" algn="just">
              <a:buNone/>
            </a:pPr>
            <a:r>
              <a:rPr lang="ar-IQ" dirty="0">
                <a:solidFill>
                  <a:srgbClr val="000000"/>
                </a:solidFill>
                <a:latin typeface="Times New Roman"/>
                <a:ea typeface="Times New Roman"/>
                <a:cs typeface="Simplified Arabic"/>
              </a:rPr>
              <a:t>- يقوم الحكم المساعد أيضاً بمتابعة ومراقبة إجراءات التبديل . </a:t>
            </a:r>
            <a:endParaRPr lang="en-US" dirty="0">
              <a:latin typeface="Times New Roman"/>
              <a:ea typeface="Times New Roman"/>
              <a:cs typeface="Simplified Arabic"/>
            </a:endParaRPr>
          </a:p>
          <a:p>
            <a:pPr marL="0" indent="0" algn="just">
              <a:buNone/>
            </a:pPr>
            <a:r>
              <a:rPr lang="ar-IQ" dirty="0">
                <a:solidFill>
                  <a:srgbClr val="000000"/>
                </a:solidFill>
                <a:latin typeface="Times New Roman"/>
                <a:ea typeface="Times New Roman"/>
                <a:cs typeface="Simplified Arabic"/>
              </a:rPr>
              <a:t>- يجوز للحكم المساعد الدخول الى ميدان اللعب للمساعدة على ضبط مسافة (</a:t>
            </a:r>
            <a:r>
              <a:rPr lang="ar-IQ" dirty="0" smtClean="0">
                <a:solidFill>
                  <a:srgbClr val="000000"/>
                </a:solidFill>
                <a:latin typeface="Times New Roman"/>
                <a:ea typeface="Times New Roman"/>
                <a:cs typeface="Simplified Arabic"/>
              </a:rPr>
              <a:t>9,15 </a:t>
            </a:r>
            <a:r>
              <a:rPr lang="ar-IQ" dirty="0">
                <a:solidFill>
                  <a:srgbClr val="000000"/>
                </a:solidFill>
                <a:latin typeface="Times New Roman"/>
                <a:ea typeface="Times New Roman"/>
                <a:cs typeface="Simplified Arabic"/>
              </a:rPr>
              <a:t>م) .</a:t>
            </a:r>
            <a:endParaRPr lang="en-US" dirty="0">
              <a:latin typeface="Times New Roman"/>
              <a:ea typeface="Times New Roman"/>
              <a:cs typeface="Simplified Arabic"/>
            </a:endParaRPr>
          </a:p>
          <a:p>
            <a:pPr marL="0" indent="0">
              <a:buNone/>
            </a:pPr>
            <a:endParaRPr lang="ar-IQ" dirty="0"/>
          </a:p>
        </p:txBody>
      </p:sp>
    </p:spTree>
    <p:extLst>
      <p:ext uri="{BB962C8B-B14F-4D97-AF65-F5344CB8AC3E}">
        <p14:creationId xmlns:p14="http://schemas.microsoft.com/office/powerpoint/2010/main" val="21403114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88640"/>
            <a:ext cx="8856984" cy="6552728"/>
          </a:xfrm>
        </p:spPr>
        <p:txBody>
          <a:bodyPr>
            <a:normAutofit fontScale="85000" lnSpcReduction="20000"/>
          </a:bodyPr>
          <a:lstStyle/>
          <a:p>
            <a:pPr marL="0" indent="0" algn="just">
              <a:buNone/>
            </a:pPr>
            <a:r>
              <a:rPr lang="ar-IQ" b="1" dirty="0">
                <a:solidFill>
                  <a:srgbClr val="0070C0"/>
                </a:solidFill>
                <a:latin typeface="Times New Roman"/>
                <a:ea typeface="Times New Roman"/>
                <a:cs typeface="Simplified Arabic"/>
              </a:rPr>
              <a:t>2- الحكم الرابع </a:t>
            </a:r>
            <a:endParaRPr lang="en-US" dirty="0">
              <a:latin typeface="Times New Roman"/>
              <a:ea typeface="Times New Roman"/>
              <a:cs typeface="Simplified Arabic"/>
            </a:endParaRPr>
          </a:p>
          <a:p>
            <a:pPr marL="0" indent="0" algn="just">
              <a:buNone/>
            </a:pPr>
            <a:r>
              <a:rPr lang="ar-IQ" dirty="0">
                <a:solidFill>
                  <a:srgbClr val="000000"/>
                </a:solidFill>
                <a:latin typeface="Times New Roman"/>
                <a:ea typeface="Times New Roman"/>
                <a:cs typeface="Simplified Arabic"/>
              </a:rPr>
              <a:t>تتلخص مساندة الحكم الرابع في التالي : </a:t>
            </a:r>
            <a:endParaRPr lang="en-US" dirty="0">
              <a:latin typeface="Times New Roman"/>
              <a:ea typeface="Times New Roman"/>
              <a:cs typeface="Simplified Arabic"/>
            </a:endParaRPr>
          </a:p>
          <a:p>
            <a:pPr marL="0" indent="0" algn="just">
              <a:buNone/>
            </a:pPr>
            <a:r>
              <a:rPr lang="ar-IQ" dirty="0">
                <a:solidFill>
                  <a:srgbClr val="000000"/>
                </a:solidFill>
                <a:latin typeface="Times New Roman"/>
                <a:ea typeface="Times New Roman"/>
                <a:cs typeface="Simplified Arabic"/>
              </a:rPr>
              <a:t>- الإشراف على عمليات التبديل .</a:t>
            </a:r>
            <a:endParaRPr lang="en-US" dirty="0">
              <a:latin typeface="Times New Roman"/>
              <a:ea typeface="Times New Roman"/>
              <a:cs typeface="Simplified Arabic"/>
            </a:endParaRPr>
          </a:p>
          <a:p>
            <a:pPr marL="0" indent="0" algn="just">
              <a:buNone/>
            </a:pPr>
            <a:r>
              <a:rPr lang="ar-IQ" dirty="0">
                <a:solidFill>
                  <a:srgbClr val="000000"/>
                </a:solidFill>
                <a:latin typeface="Times New Roman"/>
                <a:ea typeface="Times New Roman"/>
                <a:cs typeface="Simplified Arabic"/>
              </a:rPr>
              <a:t>- فحص معدات اللاعبين البدلاء  . </a:t>
            </a:r>
            <a:endParaRPr lang="en-US" dirty="0">
              <a:latin typeface="Times New Roman"/>
              <a:ea typeface="Times New Roman"/>
              <a:cs typeface="Simplified Arabic"/>
            </a:endParaRPr>
          </a:p>
          <a:p>
            <a:pPr marL="0" indent="0" algn="just">
              <a:buNone/>
            </a:pPr>
            <a:r>
              <a:rPr lang="ar-IQ" dirty="0">
                <a:latin typeface="Times New Roman"/>
                <a:ea typeface="Times New Roman"/>
                <a:cs typeface="Simplified Arabic"/>
              </a:rPr>
              <a:t>- معاودة دخول لاعب الى ميدان اللعب بموجب إشارة وموافقة الحكم . </a:t>
            </a:r>
            <a:endParaRPr lang="en-US" dirty="0">
              <a:latin typeface="Times New Roman"/>
              <a:ea typeface="Times New Roman"/>
              <a:cs typeface="Simplified Arabic"/>
            </a:endParaRPr>
          </a:p>
          <a:p>
            <a:pPr marL="0" indent="0" algn="just">
              <a:buNone/>
            </a:pPr>
            <a:r>
              <a:rPr lang="ar-IQ" dirty="0">
                <a:latin typeface="Times New Roman"/>
                <a:ea typeface="Times New Roman"/>
                <a:cs typeface="Simplified Arabic"/>
              </a:rPr>
              <a:t>- الإشراف على الكرات البديلة . </a:t>
            </a:r>
            <a:endParaRPr lang="en-US" dirty="0">
              <a:latin typeface="Times New Roman"/>
              <a:ea typeface="Times New Roman"/>
              <a:cs typeface="Simplified Arabic"/>
            </a:endParaRPr>
          </a:p>
          <a:p>
            <a:pPr marL="0" indent="0" algn="just">
              <a:buNone/>
            </a:pPr>
            <a:r>
              <a:rPr lang="ar-IQ" dirty="0">
                <a:latin typeface="Times New Roman"/>
                <a:ea typeface="Times New Roman"/>
                <a:cs typeface="Simplified Arabic"/>
              </a:rPr>
              <a:t>- </a:t>
            </a:r>
            <a:r>
              <a:rPr lang="ar-IQ" dirty="0">
                <a:solidFill>
                  <a:srgbClr val="000000"/>
                </a:solidFill>
                <a:latin typeface="Times New Roman"/>
                <a:ea typeface="Times New Roman"/>
                <a:cs typeface="Simplified Arabic"/>
              </a:rPr>
              <a:t>الإشارة والإعلان إلى الحد الأدنى من الوقت البدل الضائع الذي يعتزم حكم المباراة إضافته  نهاية كل شوط ( بما في ذلك الأشواط الإضافية ) .</a:t>
            </a:r>
            <a:r>
              <a:rPr lang="ar-IQ" dirty="0">
                <a:latin typeface="Times New Roman"/>
                <a:ea typeface="Times New Roman"/>
                <a:cs typeface="Simplified Arabic"/>
              </a:rPr>
              <a:t> </a:t>
            </a:r>
            <a:endParaRPr lang="en-US" dirty="0">
              <a:latin typeface="Times New Roman"/>
              <a:ea typeface="Times New Roman"/>
              <a:cs typeface="Simplified Arabic"/>
            </a:endParaRPr>
          </a:p>
          <a:p>
            <a:pPr marL="0" indent="0" algn="just">
              <a:buNone/>
            </a:pPr>
            <a:r>
              <a:rPr lang="ar-IQ" dirty="0">
                <a:latin typeface="Times New Roman"/>
                <a:ea typeface="Times New Roman"/>
                <a:cs typeface="Simplified Arabic"/>
              </a:rPr>
              <a:t>- إعلام الحكم حول أي سلوك غير مسؤول من قبل شاغلي المنطقة الفنية . </a:t>
            </a:r>
            <a:endParaRPr lang="en-US" dirty="0">
              <a:latin typeface="Times New Roman"/>
              <a:ea typeface="Times New Roman"/>
              <a:cs typeface="Simplified Arabic"/>
            </a:endParaRPr>
          </a:p>
          <a:p>
            <a:pPr marL="0" indent="0" algn="just">
              <a:buNone/>
            </a:pPr>
            <a:r>
              <a:rPr lang="ar-IQ" b="1" dirty="0">
                <a:solidFill>
                  <a:srgbClr val="0070C0"/>
                </a:solidFill>
                <a:latin typeface="Times New Roman"/>
                <a:ea typeface="Times New Roman"/>
                <a:cs typeface="Simplified Arabic"/>
              </a:rPr>
              <a:t>3- الحكام المساعدون الإضافيون </a:t>
            </a:r>
            <a:endParaRPr lang="en-US" dirty="0">
              <a:latin typeface="Times New Roman"/>
              <a:ea typeface="Times New Roman"/>
              <a:cs typeface="Simplified Arabic"/>
            </a:endParaRPr>
          </a:p>
          <a:p>
            <a:pPr marL="0" indent="0" algn="just">
              <a:buNone/>
            </a:pPr>
            <a:r>
              <a:rPr lang="ar-IQ" dirty="0">
                <a:latin typeface="Times New Roman"/>
                <a:ea typeface="Times New Roman"/>
                <a:cs typeface="Simplified Arabic"/>
              </a:rPr>
              <a:t>يقوم الحكام الإضافيون بالإشارة إلى التالي : </a:t>
            </a:r>
            <a:endParaRPr lang="en-US" dirty="0">
              <a:latin typeface="Times New Roman"/>
              <a:ea typeface="Times New Roman"/>
              <a:cs typeface="Simplified Arabic"/>
            </a:endParaRPr>
          </a:p>
          <a:p>
            <a:pPr marL="0" indent="0" algn="just">
              <a:buNone/>
            </a:pPr>
            <a:r>
              <a:rPr lang="ar-IQ" dirty="0">
                <a:latin typeface="Times New Roman"/>
                <a:ea typeface="Times New Roman"/>
                <a:cs typeface="Simplified Arabic"/>
              </a:rPr>
              <a:t>- عند تجاوز الكرة بكاملها لخط المرمى بما في ذلك متى تم إحراز هدف . </a:t>
            </a:r>
            <a:endParaRPr lang="en-US" dirty="0">
              <a:latin typeface="Times New Roman"/>
              <a:ea typeface="Times New Roman"/>
              <a:cs typeface="Simplified Arabic"/>
            </a:endParaRPr>
          </a:p>
          <a:p>
            <a:pPr marL="0" indent="0" algn="just">
              <a:buNone/>
            </a:pPr>
            <a:r>
              <a:rPr lang="ar-IQ" dirty="0">
                <a:latin typeface="Times New Roman"/>
                <a:ea typeface="Times New Roman"/>
                <a:cs typeface="Simplified Arabic"/>
              </a:rPr>
              <a:t>- أي الفريقين يستحق الحصول على ركلة ركنية أو ركلة مرمى . </a:t>
            </a:r>
            <a:endParaRPr lang="en-US" dirty="0">
              <a:latin typeface="Times New Roman"/>
              <a:ea typeface="Times New Roman"/>
              <a:cs typeface="Simplified Arabic"/>
            </a:endParaRPr>
          </a:p>
          <a:p>
            <a:pPr marL="0" indent="0" algn="just">
              <a:buNone/>
            </a:pPr>
            <a:r>
              <a:rPr lang="ar-IQ" dirty="0">
                <a:ea typeface="Times New Roman"/>
                <a:cs typeface="Simplified Arabic"/>
              </a:rPr>
              <a:t>- اثناء ركلات الجزاء ، تحرك حارس المرمى عن خط المرمى قبل كل ركل الكرة وفي حال ما إذا عبرت الكرة خط المرمى . </a:t>
            </a:r>
            <a:endParaRPr lang="ar-IQ" dirty="0"/>
          </a:p>
        </p:txBody>
      </p:sp>
    </p:spTree>
    <p:extLst>
      <p:ext uri="{BB962C8B-B14F-4D97-AF65-F5344CB8AC3E}">
        <p14:creationId xmlns:p14="http://schemas.microsoft.com/office/powerpoint/2010/main" val="1010129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188640"/>
            <a:ext cx="8784976" cy="6552728"/>
          </a:xfrm>
        </p:spPr>
        <p:txBody>
          <a:bodyPr>
            <a:normAutofit fontScale="77500" lnSpcReduction="20000"/>
          </a:bodyPr>
          <a:lstStyle/>
          <a:p>
            <a:pPr marL="0" indent="0" algn="just">
              <a:buNone/>
            </a:pPr>
            <a:r>
              <a:rPr lang="ar-IQ" sz="3600" b="1" dirty="0">
                <a:solidFill>
                  <a:srgbClr val="0070C0"/>
                </a:solidFill>
                <a:latin typeface="Times New Roman"/>
                <a:ea typeface="Times New Roman"/>
                <a:cs typeface="Simplified Arabic"/>
              </a:rPr>
              <a:t>4 – حكام المباراة بالفيديو</a:t>
            </a:r>
            <a:endParaRPr lang="en-US" dirty="0">
              <a:latin typeface="Times New Roman"/>
              <a:ea typeface="Times New Roman"/>
              <a:cs typeface="Simplified Arabic"/>
            </a:endParaRPr>
          </a:p>
          <a:p>
            <a:pPr marL="0" lvl="0" indent="0" algn="just">
              <a:lnSpc>
                <a:spcPct val="115000"/>
              </a:lnSpc>
              <a:buSzPts val="2000"/>
              <a:buNone/>
            </a:pPr>
            <a:r>
              <a:rPr lang="ar-IQ" dirty="0" smtClean="0">
                <a:solidFill>
                  <a:srgbClr val="000000"/>
                </a:solidFill>
                <a:ea typeface="Times New Roman"/>
                <a:cs typeface="Simplified Arabic"/>
              </a:rPr>
              <a:t>* الحكم </a:t>
            </a:r>
            <a:r>
              <a:rPr lang="ar-IQ" dirty="0">
                <a:solidFill>
                  <a:srgbClr val="000000"/>
                </a:solidFill>
                <a:ea typeface="Times New Roman"/>
                <a:cs typeface="Simplified Arabic"/>
              </a:rPr>
              <a:t>المساعد بالفيديو ( </a:t>
            </a:r>
            <a:r>
              <a:rPr lang="en-US" dirty="0">
                <a:solidFill>
                  <a:srgbClr val="000000"/>
                </a:solidFill>
                <a:latin typeface="Simplified Arabic"/>
                <a:ea typeface="Times New Roman"/>
                <a:cs typeface="Simplified Arabic"/>
              </a:rPr>
              <a:t>VAR</a:t>
            </a:r>
            <a:r>
              <a:rPr lang="ar-IQ" dirty="0">
                <a:solidFill>
                  <a:srgbClr val="000000"/>
                </a:solidFill>
                <a:ea typeface="Times New Roman"/>
                <a:cs typeface="Simplified Arabic"/>
              </a:rPr>
              <a:t>) هو حكم للمباراة يمكن مساعدة الحكم على اتخاذ القرار باستخدام لقطات الفيديو المعادة فقط من أجل </a:t>
            </a:r>
            <a:r>
              <a:rPr lang="ar-IQ" baseline="30000" dirty="0">
                <a:solidFill>
                  <a:srgbClr val="000000"/>
                </a:solidFill>
                <a:ea typeface="Times New Roman"/>
                <a:cs typeface="Simplified Arabic"/>
              </a:rPr>
              <a:t>((</a:t>
            </a:r>
            <a:r>
              <a:rPr lang="ar-IQ" dirty="0">
                <a:solidFill>
                  <a:srgbClr val="000000"/>
                </a:solidFill>
                <a:ea typeface="Times New Roman"/>
                <a:cs typeface="Simplified Arabic"/>
              </a:rPr>
              <a:t> طأ واضح وجلي </a:t>
            </a:r>
            <a:r>
              <a:rPr lang="ar-IQ" baseline="30000" dirty="0">
                <a:solidFill>
                  <a:srgbClr val="000000"/>
                </a:solidFill>
                <a:ea typeface="Times New Roman"/>
                <a:cs typeface="Simplified Arabic"/>
              </a:rPr>
              <a:t>)) </a:t>
            </a:r>
            <a:r>
              <a:rPr lang="ar-IQ" dirty="0">
                <a:solidFill>
                  <a:srgbClr val="000000"/>
                </a:solidFill>
                <a:ea typeface="Times New Roman"/>
                <a:cs typeface="Simplified Arabic"/>
              </a:rPr>
              <a:t>أو </a:t>
            </a:r>
            <a:r>
              <a:rPr lang="ar-IQ" baseline="30000" dirty="0">
                <a:solidFill>
                  <a:srgbClr val="000000"/>
                </a:solidFill>
                <a:ea typeface="Times New Roman"/>
                <a:cs typeface="Simplified Arabic"/>
              </a:rPr>
              <a:t>((</a:t>
            </a:r>
            <a:r>
              <a:rPr lang="ar-IQ" dirty="0">
                <a:solidFill>
                  <a:srgbClr val="000000"/>
                </a:solidFill>
                <a:ea typeface="Times New Roman"/>
                <a:cs typeface="Simplified Arabic"/>
              </a:rPr>
              <a:t> خطأ فادح لم ينتبه له </a:t>
            </a:r>
            <a:r>
              <a:rPr lang="ar-IQ" baseline="30000" dirty="0">
                <a:solidFill>
                  <a:srgbClr val="000000"/>
                </a:solidFill>
                <a:ea typeface="Times New Roman"/>
                <a:cs typeface="Simplified Arabic"/>
              </a:rPr>
              <a:t>))</a:t>
            </a:r>
            <a:r>
              <a:rPr lang="ar-IQ" dirty="0">
                <a:solidFill>
                  <a:srgbClr val="000000"/>
                </a:solidFill>
                <a:ea typeface="Times New Roman"/>
                <a:cs typeface="Simplified Arabic"/>
              </a:rPr>
              <a:t> مرتبط بتسجيل هدف من عدمه أو احتساب ركلة جزاء من عدمها أو إشهار بطاقة حمراء مباشرة ( وليس حالة الإنذار الثاني ) أو الخطأ في تحديد هوية اللاعب المخالف أو طرده عن طريق الخطأ . </a:t>
            </a:r>
            <a:endParaRPr lang="en-US" sz="2400" dirty="0">
              <a:ea typeface="Times New Roman"/>
              <a:cs typeface="Simplified Arabic"/>
            </a:endParaRPr>
          </a:p>
          <a:p>
            <a:pPr marL="0" lvl="0" indent="0" algn="just">
              <a:lnSpc>
                <a:spcPct val="115000"/>
              </a:lnSpc>
              <a:buSzPts val="2000"/>
              <a:buNone/>
            </a:pPr>
            <a:r>
              <a:rPr lang="ar-IQ" dirty="0" smtClean="0">
                <a:solidFill>
                  <a:srgbClr val="000000"/>
                </a:solidFill>
                <a:ea typeface="Times New Roman"/>
                <a:cs typeface="Simplified Arabic"/>
              </a:rPr>
              <a:t>* معاون </a:t>
            </a:r>
            <a:r>
              <a:rPr lang="ar-IQ" dirty="0">
                <a:solidFill>
                  <a:srgbClr val="000000"/>
                </a:solidFill>
                <a:ea typeface="Times New Roman"/>
                <a:cs typeface="Simplified Arabic"/>
              </a:rPr>
              <a:t>الحكم المساعد بالفيديو ( </a:t>
            </a:r>
            <a:r>
              <a:rPr lang="en-US" dirty="0">
                <a:solidFill>
                  <a:srgbClr val="000000"/>
                </a:solidFill>
                <a:latin typeface="Simplified Arabic"/>
                <a:ea typeface="Times New Roman"/>
                <a:cs typeface="Simplified Arabic"/>
              </a:rPr>
              <a:t>AVAR</a:t>
            </a:r>
            <a:r>
              <a:rPr lang="ar-IQ" dirty="0">
                <a:solidFill>
                  <a:srgbClr val="000000"/>
                </a:solidFill>
                <a:ea typeface="Times New Roman"/>
                <a:cs typeface="Simplified Arabic"/>
              </a:rPr>
              <a:t>) هو حكم للمباراة يساعد الحكم المساعد بالفيديو أساساً عن طريق : </a:t>
            </a:r>
            <a:endParaRPr lang="en-US" sz="2400" dirty="0">
              <a:ea typeface="Times New Roman"/>
              <a:cs typeface="Simplified Arabic"/>
            </a:endParaRPr>
          </a:p>
          <a:p>
            <a:pPr marL="0" lvl="0" indent="0" algn="just">
              <a:lnSpc>
                <a:spcPct val="115000"/>
              </a:lnSpc>
              <a:buNone/>
            </a:pPr>
            <a:r>
              <a:rPr lang="ar-IQ" dirty="0" smtClean="0">
                <a:solidFill>
                  <a:srgbClr val="000000"/>
                </a:solidFill>
                <a:ea typeface="Calibri"/>
                <a:cs typeface="Simplified Arabic"/>
              </a:rPr>
              <a:t>- متابعة </a:t>
            </a:r>
            <a:r>
              <a:rPr lang="ar-IQ" dirty="0">
                <a:solidFill>
                  <a:srgbClr val="000000"/>
                </a:solidFill>
                <a:ea typeface="Calibri"/>
                <a:cs typeface="Simplified Arabic"/>
              </a:rPr>
              <a:t>المباراة حينما يكون الحكم المساعد بالفيديو مشغولاً بفحص أو أعادة لقطة .</a:t>
            </a:r>
            <a:endParaRPr lang="en-US" sz="2400" dirty="0">
              <a:ea typeface="Calibri"/>
              <a:cs typeface="Arial"/>
            </a:endParaRPr>
          </a:p>
          <a:p>
            <a:pPr marL="0" lvl="0" indent="0" algn="just">
              <a:lnSpc>
                <a:spcPct val="115000"/>
              </a:lnSpc>
              <a:buNone/>
            </a:pPr>
            <a:r>
              <a:rPr lang="ar-IQ" dirty="0" smtClean="0">
                <a:solidFill>
                  <a:srgbClr val="000000"/>
                </a:solidFill>
                <a:ea typeface="Calibri"/>
                <a:cs typeface="Simplified Arabic"/>
              </a:rPr>
              <a:t>- يسجل </a:t>
            </a:r>
            <a:r>
              <a:rPr lang="ar-IQ" dirty="0">
                <a:solidFill>
                  <a:srgbClr val="000000"/>
                </a:solidFill>
                <a:ea typeface="Calibri"/>
                <a:cs typeface="Simplified Arabic"/>
              </a:rPr>
              <a:t>الحوادث وأي مشاكل في الاتصال أو التكنولوجيا . </a:t>
            </a:r>
            <a:endParaRPr lang="en-US" sz="2400" dirty="0">
              <a:ea typeface="Calibri"/>
              <a:cs typeface="Arial"/>
            </a:endParaRPr>
          </a:p>
          <a:p>
            <a:pPr marL="0" lvl="0" indent="0" algn="just">
              <a:lnSpc>
                <a:spcPct val="115000"/>
              </a:lnSpc>
              <a:buNone/>
            </a:pPr>
            <a:r>
              <a:rPr lang="ar-IQ" dirty="0" smtClean="0">
                <a:solidFill>
                  <a:srgbClr val="000000"/>
                </a:solidFill>
                <a:ea typeface="Calibri"/>
                <a:cs typeface="Simplified Arabic"/>
              </a:rPr>
              <a:t>- المعاونة </a:t>
            </a:r>
            <a:r>
              <a:rPr lang="ar-IQ" dirty="0">
                <a:solidFill>
                  <a:srgbClr val="000000"/>
                </a:solidFill>
                <a:ea typeface="Calibri"/>
                <a:cs typeface="Simplified Arabic"/>
              </a:rPr>
              <a:t>بالتواصل مع الحكم خاصة عندما يكون الحكم المساعد بالفيديو مشغولاً . </a:t>
            </a:r>
            <a:endParaRPr lang="en-US" sz="2400" dirty="0">
              <a:ea typeface="Calibri"/>
              <a:cs typeface="Arial"/>
            </a:endParaRPr>
          </a:p>
          <a:p>
            <a:pPr marL="0" lvl="0" indent="0" algn="just">
              <a:lnSpc>
                <a:spcPct val="115000"/>
              </a:lnSpc>
              <a:buNone/>
            </a:pPr>
            <a:r>
              <a:rPr lang="ar-IQ" dirty="0" smtClean="0">
                <a:solidFill>
                  <a:srgbClr val="000000"/>
                </a:solidFill>
                <a:ea typeface="Calibri"/>
                <a:cs typeface="Simplified Arabic"/>
              </a:rPr>
              <a:t>- تسجيل </a:t>
            </a:r>
            <a:r>
              <a:rPr lang="ar-IQ" dirty="0">
                <a:solidFill>
                  <a:srgbClr val="000000"/>
                </a:solidFill>
                <a:ea typeface="Calibri"/>
                <a:cs typeface="Simplified Arabic"/>
              </a:rPr>
              <a:t>الوقت الضائع عندما يتوقف اللعب لفحص أو اعادة لقطة . </a:t>
            </a:r>
            <a:endParaRPr lang="en-US" sz="2400" dirty="0">
              <a:ea typeface="Calibri"/>
              <a:cs typeface="Arial"/>
            </a:endParaRPr>
          </a:p>
          <a:p>
            <a:pPr marL="0" lvl="0" indent="0" algn="just">
              <a:lnSpc>
                <a:spcPct val="115000"/>
              </a:lnSpc>
              <a:spcAft>
                <a:spcPts val="1000"/>
              </a:spcAft>
              <a:buNone/>
            </a:pPr>
            <a:r>
              <a:rPr lang="ar-IQ" dirty="0" smtClean="0">
                <a:solidFill>
                  <a:srgbClr val="000000"/>
                </a:solidFill>
                <a:ea typeface="Calibri"/>
                <a:cs typeface="Simplified Arabic"/>
              </a:rPr>
              <a:t>- إيصال </a:t>
            </a:r>
            <a:r>
              <a:rPr lang="ar-IQ" dirty="0">
                <a:solidFill>
                  <a:srgbClr val="000000"/>
                </a:solidFill>
                <a:ea typeface="Calibri"/>
                <a:cs typeface="Simplified Arabic"/>
              </a:rPr>
              <a:t>المعلومات حول قرار ناجم عن المساعدة بالفيديو إلى الأطراف المعنية .</a:t>
            </a:r>
            <a:endParaRPr lang="en-US" sz="2400" dirty="0">
              <a:ea typeface="Calibri"/>
              <a:cs typeface="Arial"/>
            </a:endParaRPr>
          </a:p>
          <a:p>
            <a:pPr marL="0" indent="0" algn="just">
              <a:buNone/>
            </a:pPr>
            <a:endParaRPr lang="ar-IQ" dirty="0"/>
          </a:p>
        </p:txBody>
      </p:sp>
    </p:spTree>
    <p:extLst>
      <p:ext uri="{BB962C8B-B14F-4D97-AF65-F5344CB8AC3E}">
        <p14:creationId xmlns:p14="http://schemas.microsoft.com/office/powerpoint/2010/main" val="3245633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7504" y="188640"/>
            <a:ext cx="8856984" cy="6552728"/>
          </a:xfrm>
        </p:spPr>
        <p:txBody>
          <a:bodyPr>
            <a:normAutofit fontScale="70000" lnSpcReduction="20000"/>
          </a:bodyPr>
          <a:lstStyle/>
          <a:p>
            <a:pPr marL="0" indent="0" algn="just">
              <a:buNone/>
            </a:pPr>
            <a:r>
              <a:rPr lang="ar-IQ" sz="3600" b="1" dirty="0" smtClean="0">
                <a:solidFill>
                  <a:srgbClr val="C00000"/>
                </a:solidFill>
                <a:latin typeface="Times New Roman"/>
                <a:ea typeface="Times New Roman"/>
                <a:cs typeface="Simplified Arabic"/>
              </a:rPr>
              <a:t> </a:t>
            </a:r>
            <a:r>
              <a:rPr lang="ar-IQ" sz="4600" b="1" dirty="0" smtClean="0">
                <a:solidFill>
                  <a:srgbClr val="C00000"/>
                </a:solidFill>
                <a:latin typeface="Times New Roman"/>
                <a:ea typeface="Times New Roman"/>
                <a:cs typeface="Simplified Arabic"/>
              </a:rPr>
              <a:t>* المادة </a:t>
            </a:r>
            <a:r>
              <a:rPr lang="ar-IQ" sz="4600" b="1" dirty="0">
                <a:solidFill>
                  <a:srgbClr val="C00000"/>
                </a:solidFill>
                <a:latin typeface="Times New Roman"/>
                <a:ea typeface="Times New Roman"/>
                <a:cs typeface="Simplified Arabic"/>
              </a:rPr>
              <a:t>(7) مدة المباراة </a:t>
            </a:r>
            <a:r>
              <a:rPr lang="ar-IQ" sz="4600" b="1" dirty="0" smtClean="0">
                <a:solidFill>
                  <a:srgbClr val="C00000"/>
                </a:solidFill>
                <a:latin typeface="Times New Roman"/>
                <a:ea typeface="Times New Roman"/>
                <a:cs typeface="Simplified Arabic"/>
              </a:rPr>
              <a:t> </a:t>
            </a:r>
            <a:r>
              <a:rPr lang="en-US" sz="4600" dirty="0" smtClean="0">
                <a:solidFill>
                  <a:srgbClr val="C00000"/>
                </a:solidFill>
                <a:latin typeface="Simplified Arabic"/>
                <a:ea typeface="Times New Roman"/>
                <a:cs typeface="Simplified Arabic"/>
              </a:rPr>
              <a:t>Duration </a:t>
            </a:r>
            <a:r>
              <a:rPr lang="en-US" sz="4600" dirty="0">
                <a:solidFill>
                  <a:srgbClr val="C00000"/>
                </a:solidFill>
                <a:latin typeface="Simplified Arabic"/>
                <a:ea typeface="Times New Roman"/>
                <a:cs typeface="Simplified Arabic"/>
              </a:rPr>
              <a:t>of the </a:t>
            </a:r>
            <a:r>
              <a:rPr lang="en-US" sz="4600" dirty="0" smtClean="0">
                <a:solidFill>
                  <a:srgbClr val="C00000"/>
                </a:solidFill>
                <a:latin typeface="Simplified Arabic"/>
                <a:ea typeface="Times New Roman"/>
                <a:cs typeface="Simplified Arabic"/>
              </a:rPr>
              <a:t>game</a:t>
            </a:r>
            <a:endParaRPr lang="ar-IQ" sz="4600" smtClean="0">
              <a:solidFill>
                <a:srgbClr val="C00000"/>
              </a:solidFill>
              <a:latin typeface="Simplified Arabic"/>
              <a:ea typeface="Times New Roman"/>
              <a:cs typeface="Simplified Arabic"/>
            </a:endParaRPr>
          </a:p>
          <a:p>
            <a:pPr marL="0" indent="0" algn="just">
              <a:buNone/>
            </a:pPr>
            <a:endParaRPr lang="en-US" sz="4000" dirty="0">
              <a:latin typeface="Times New Roman"/>
              <a:ea typeface="Times New Roman"/>
              <a:cs typeface="Simplified Arabic"/>
            </a:endParaRPr>
          </a:p>
          <a:p>
            <a:pPr marL="0" indent="0" algn="just">
              <a:buNone/>
            </a:pPr>
            <a:r>
              <a:rPr lang="ar-IQ" b="1" dirty="0">
                <a:solidFill>
                  <a:srgbClr val="0070C0"/>
                </a:solidFill>
                <a:latin typeface="Times New Roman"/>
                <a:ea typeface="Times New Roman"/>
                <a:cs typeface="Simplified Arabic"/>
              </a:rPr>
              <a:t>1-فترات اللعب </a:t>
            </a:r>
            <a:endParaRPr lang="en-US" dirty="0">
              <a:latin typeface="Times New Roman"/>
              <a:ea typeface="Times New Roman"/>
              <a:cs typeface="Simplified Arabic"/>
            </a:endParaRPr>
          </a:p>
          <a:p>
            <a:pPr marL="0" indent="0" algn="just">
              <a:buNone/>
            </a:pPr>
            <a:r>
              <a:rPr lang="ar-IQ" dirty="0">
                <a:solidFill>
                  <a:srgbClr val="000000"/>
                </a:solidFill>
                <a:latin typeface="Times New Roman"/>
                <a:ea typeface="Times New Roman"/>
                <a:cs typeface="Simplified Arabic"/>
              </a:rPr>
              <a:t>تقام المباراة على مدار شوطين متساويين لمدة (45 دقيقة) لكل منهما ، الأمر الذي بالإمكان تقليصه بالاتفاق بين الحكم وكلا الفريقين قبل بداية المباراة ووفقاً للوائح المسابقة . </a:t>
            </a:r>
            <a:endParaRPr lang="en-US" dirty="0">
              <a:latin typeface="Times New Roman"/>
              <a:ea typeface="Times New Roman"/>
              <a:cs typeface="Simplified Arabic"/>
            </a:endParaRPr>
          </a:p>
          <a:p>
            <a:pPr marL="0" indent="0" algn="just">
              <a:buNone/>
            </a:pPr>
            <a:r>
              <a:rPr lang="ar-IQ" b="1" dirty="0">
                <a:solidFill>
                  <a:srgbClr val="0070C0"/>
                </a:solidFill>
                <a:latin typeface="Times New Roman"/>
                <a:ea typeface="Times New Roman"/>
                <a:cs typeface="Simplified Arabic"/>
              </a:rPr>
              <a:t>2- استراحة ما بين شوطي المباراة</a:t>
            </a:r>
            <a:endParaRPr lang="en-US" dirty="0">
              <a:latin typeface="Times New Roman"/>
              <a:ea typeface="Times New Roman"/>
              <a:cs typeface="Simplified Arabic"/>
            </a:endParaRPr>
          </a:p>
          <a:p>
            <a:pPr marL="0" indent="0" algn="just">
              <a:buNone/>
            </a:pPr>
            <a:r>
              <a:rPr lang="ar-IQ" dirty="0">
                <a:solidFill>
                  <a:srgbClr val="000000"/>
                </a:solidFill>
                <a:latin typeface="Times New Roman"/>
                <a:ea typeface="Times New Roman"/>
                <a:cs typeface="Simplified Arabic"/>
              </a:rPr>
              <a:t>يحق للاعبين الحصول عل استراحة فيما بين شوطي المباراة لا تتجاوز (15 دقيقة) يجب أن تنص لوائح المسابقة على مدة هذه الاستراحة وقد يتم تغييرها فقط بإذن من الحكم .</a:t>
            </a:r>
            <a:endParaRPr lang="en-US" dirty="0">
              <a:latin typeface="Times New Roman"/>
              <a:ea typeface="Times New Roman"/>
              <a:cs typeface="Simplified Arabic"/>
            </a:endParaRPr>
          </a:p>
          <a:p>
            <a:pPr marL="0" indent="0" algn="just">
              <a:buNone/>
            </a:pPr>
            <a:r>
              <a:rPr lang="ar-IQ" dirty="0">
                <a:solidFill>
                  <a:srgbClr val="FF0000"/>
                </a:solidFill>
                <a:latin typeface="Times New Roman"/>
                <a:ea typeface="Times New Roman"/>
                <a:cs typeface="Simplified Arabic"/>
              </a:rPr>
              <a:t>- يسمح باستراحة قصيرة للارتواء أو شرب الماء بين الشوطين الإضافيين لا تتجاوز دقيقه واحدة .</a:t>
            </a:r>
            <a:endParaRPr lang="en-US" dirty="0">
              <a:latin typeface="Times New Roman"/>
              <a:ea typeface="Times New Roman"/>
              <a:cs typeface="Simplified Arabic"/>
            </a:endParaRPr>
          </a:p>
          <a:p>
            <a:pPr marL="0" indent="0" algn="just">
              <a:buNone/>
            </a:pPr>
            <a:r>
              <a:rPr lang="ar-IQ" b="1" dirty="0">
                <a:solidFill>
                  <a:srgbClr val="0070C0"/>
                </a:solidFill>
                <a:latin typeface="Times New Roman"/>
                <a:ea typeface="Times New Roman"/>
                <a:cs typeface="Simplified Arabic"/>
              </a:rPr>
              <a:t>3- التعويض عن الوقت الضائع </a:t>
            </a:r>
            <a:endParaRPr lang="en-US" dirty="0">
              <a:latin typeface="Times New Roman"/>
              <a:ea typeface="Times New Roman"/>
              <a:cs typeface="Simplified Arabic"/>
            </a:endParaRPr>
          </a:p>
          <a:p>
            <a:pPr marL="0" indent="0" algn="just">
              <a:buNone/>
            </a:pPr>
            <a:r>
              <a:rPr lang="ar-IQ" dirty="0">
                <a:solidFill>
                  <a:srgbClr val="000000"/>
                </a:solidFill>
                <a:latin typeface="Times New Roman"/>
                <a:ea typeface="Times New Roman"/>
                <a:cs typeface="Simplified Arabic"/>
              </a:rPr>
              <a:t>يتم التعويض عن هذا الوقت من قبل الحكم في كل شوط عن كافة الوقت الضائع في ذلك الشوط نتيجة التبديلات أو تقييم أو إخراج اللاعبين المصابين</a:t>
            </a:r>
            <a:r>
              <a:rPr lang="ar-IQ" dirty="0">
                <a:solidFill>
                  <a:srgbClr val="1F497D"/>
                </a:solidFill>
                <a:latin typeface="Times New Roman"/>
                <a:ea typeface="Times New Roman"/>
                <a:cs typeface="Simplified Arabic"/>
              </a:rPr>
              <a:t> </a:t>
            </a:r>
            <a:r>
              <a:rPr lang="ar-IQ" dirty="0">
                <a:solidFill>
                  <a:srgbClr val="000000"/>
                </a:solidFill>
                <a:latin typeface="Times New Roman"/>
                <a:ea typeface="Times New Roman"/>
                <a:cs typeface="Simplified Arabic"/>
              </a:rPr>
              <a:t>أو اضاعة الوقت او العقوبات الانضباطية أو الإيقافان لشرب المياه أو التوقفات المتعلقة بفحص وإعادة لقطات الفيديو أو أي أسباب طبية أخرى تخولها لوائح المسابقة </a:t>
            </a:r>
            <a:r>
              <a:rPr lang="ar-IQ" dirty="0">
                <a:latin typeface="Times New Roman"/>
                <a:ea typeface="Times New Roman"/>
                <a:cs typeface="Simplified Arabic"/>
              </a:rPr>
              <a:t>او أي سبب أخر ، بما في ذلك أي تأخير كبير في استئناف اللعب (على سبيل المثال الاحتفال بإحراز هدف) . </a:t>
            </a:r>
            <a:endParaRPr lang="en-US" dirty="0">
              <a:latin typeface="Times New Roman"/>
              <a:ea typeface="Times New Roman"/>
              <a:cs typeface="Simplified Arabic"/>
            </a:endParaRPr>
          </a:p>
          <a:p>
            <a:pPr marL="0" indent="0" algn="just">
              <a:buNone/>
            </a:pPr>
            <a:r>
              <a:rPr lang="ar-IQ" dirty="0">
                <a:latin typeface="Times New Roman"/>
                <a:ea typeface="Times New Roman"/>
                <a:cs typeface="Simplified Arabic"/>
              </a:rPr>
              <a:t>لا يجوز للحكم التعويض عن أخطاء التوقيت اثناء الشوط الأول وإضافته في الشوط الثاني . </a:t>
            </a:r>
            <a:endParaRPr lang="en-US" dirty="0">
              <a:latin typeface="Times New Roman"/>
              <a:ea typeface="Times New Roman"/>
              <a:cs typeface="Simplified Arabic"/>
            </a:endParaRPr>
          </a:p>
          <a:p>
            <a:pPr marL="0" indent="0" algn="just">
              <a:buNone/>
            </a:pPr>
            <a:r>
              <a:rPr lang="ar-IQ" b="1" dirty="0">
                <a:solidFill>
                  <a:srgbClr val="0070C0"/>
                </a:solidFill>
                <a:latin typeface="Times New Roman"/>
                <a:ea typeface="Times New Roman"/>
                <a:cs typeface="Simplified Arabic"/>
              </a:rPr>
              <a:t>4- ركلة الجزاء </a:t>
            </a:r>
            <a:endParaRPr lang="en-US" dirty="0">
              <a:latin typeface="Times New Roman"/>
              <a:ea typeface="Times New Roman"/>
              <a:cs typeface="Simplified Arabic"/>
            </a:endParaRPr>
          </a:p>
          <a:p>
            <a:pPr marL="0" indent="0" algn="just">
              <a:buNone/>
            </a:pPr>
            <a:r>
              <a:rPr lang="ar-IQ" dirty="0">
                <a:latin typeface="Times New Roman"/>
                <a:ea typeface="Times New Roman"/>
                <a:cs typeface="Simplified Arabic"/>
              </a:rPr>
              <a:t>في حال تنفيذ أو إعادة تنفيذ ركلة الجزاء ، يتم تمديد وقت الشوط حتى تكتمل ركلة الجزاء . </a:t>
            </a:r>
            <a:endParaRPr lang="en-US" dirty="0">
              <a:latin typeface="Times New Roman"/>
              <a:ea typeface="Times New Roman"/>
              <a:cs typeface="Simplified Arabic"/>
            </a:endParaRPr>
          </a:p>
          <a:p>
            <a:pPr marL="0" indent="0" algn="just">
              <a:buNone/>
            </a:pPr>
            <a:r>
              <a:rPr lang="ar-IQ" dirty="0">
                <a:latin typeface="Times New Roman"/>
                <a:ea typeface="Times New Roman"/>
                <a:cs typeface="Simplified Arabic"/>
              </a:rPr>
              <a:t> </a:t>
            </a:r>
            <a:endParaRPr lang="en-US" dirty="0">
              <a:latin typeface="Times New Roman"/>
              <a:ea typeface="Times New Roman"/>
              <a:cs typeface="Simplified Arabic"/>
            </a:endParaRPr>
          </a:p>
          <a:p>
            <a:pPr marL="0" indent="0" algn="just">
              <a:buNone/>
            </a:pPr>
            <a:endParaRPr lang="ar-IQ" dirty="0"/>
          </a:p>
        </p:txBody>
      </p:sp>
    </p:spTree>
    <p:extLst>
      <p:ext uri="{BB962C8B-B14F-4D97-AF65-F5344CB8AC3E}">
        <p14:creationId xmlns:p14="http://schemas.microsoft.com/office/powerpoint/2010/main" val="2374296539"/>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TotalTime>
  <Words>1303</Words>
  <Application>Microsoft Office PowerPoint</Application>
  <PresentationFormat>عرض على الشاشة (3:4)‏</PresentationFormat>
  <Paragraphs>79</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DR.Wael 2010</dc:creator>
  <cp:lastModifiedBy>DR.Wael 2010</cp:lastModifiedBy>
  <cp:revision>5</cp:revision>
  <dcterms:created xsi:type="dcterms:W3CDTF">2019-09-12T17:07:47Z</dcterms:created>
  <dcterms:modified xsi:type="dcterms:W3CDTF">2019-09-12T19:10:37Z</dcterms:modified>
</cp:coreProperties>
</file>